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83" r:id="rId4"/>
    <p:sldId id="28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6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747775"/>
          </p15:clr>
        </p15:guide>
        <p15:guide id="2">
          <p15:clr>
            <a:srgbClr val="747775"/>
          </p15:clr>
        </p15:guide>
        <p15:guide id="3" orient="horz">
          <p15:clr>
            <a:srgbClr val="747775"/>
          </p15:clr>
        </p15:guide>
        <p15:guide id="4" pos="576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a Alvarez" initials="" lastIdx="3" clrIdx="0"/>
  <p:cmAuthor id="1" name="Mushfika Ahmad" initials="" lastIdx="2" clrIdx="1"/>
  <p:cmAuthor id="2" name="Michael Ma" initials="" lastIdx="1" clrIdx="2"/>
  <p:cmAuthor id="3" name="Miren Bengochea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53"/>
  </p:normalViewPr>
  <p:slideViewPr>
    <p:cSldViewPr snapToGrid="0">
      <p:cViewPr>
        <p:scale>
          <a:sx n="119" d="100"/>
          <a:sy n="119" d="100"/>
        </p:scale>
        <p:origin x="2056" y="2016"/>
      </p:cViewPr>
      <p:guideLst>
        <p:guide orient="horz" pos="3240"/>
        <p:guide/>
        <p:guide orient="horz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1-01T16:21:25.707" idx="1">
    <p:pos x="777" y="570"/>
    <p:text>To add here in the speech so we can Understand better: "Economists can choose between two visualisation types: actual data plots and progress report plots per circle. In addition, also have access to a holistic dashboard for all Projuventute, that we will show in the Gatekeeper tools.
"</p:text>
  </p:cm>
  <p:cm authorId="1" dt="2023-11-03T15:00:43.609" idx="1">
    <p:pos x="6000" y="0"/>
    <p:text>for the animated slides, try to introduce what the animation is showing so that the audience is not distracted by all the movements in the slide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1-01T21:47:22.712" idx="1">
    <p:pos x="6000" y="0"/>
    <p:text>I vote for this slide as the last page instead of next slide :)</p:text>
  </p:cm>
  <p:cm authorId="0" dt="2023-11-02T07:59:04.403" idx="2">
    <p:pos x="6000" y="0"/>
    <p:text>this is the new QR code</p:text>
  </p:cm>
  <p:cm authorId="3" dt="2023-11-02T07:59:04.403" idx="1">
    <p:pos x="6000" y="0"/>
    <p:text>me too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514ee65f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514ee65f0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6baf5a693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6baf5a693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5 : Economist features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 for the Economists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{35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Economist won't have to worry any longer about getting lost with data input and not knowing how they are progressing. We offer (them) the Economists: A Single sign-on system, a tailored data overview, an easy-to-use input mode, and a handy activity log. Economists can choose between Three visualisation types: actual data plots, progress report per circle and a holistic dashboard for all Projuventute.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6685c69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6685c69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5 : Economist features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 for the Economists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{35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Economist won't have to worry any longer about getting lost with data input and not knowing how they are progressing. We offer (them) the Economists: A Single sign-on system, a tailored data overview, an easy-to-use input mode, and a handy activity log. Economists can choose between Three visualisation types: actual data plots, progress report per circle and a holistic dashboard for all Projuventute.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321de182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321de182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5 : Economist features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 for the Economists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{35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Economist won't have to worry any longer about getting lost with data input and not knowing how they are progressing. We offer (them) the Economists: A Single sign-on system, a tailored data overview, an easy-to-use input mode, and a handy activity log. Economists can choose between Three visualisation types: actual data plots, progress report per circle and a holistic dashboard for all Projuventute.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239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321de182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321de182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5 : Economist features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 for the Economists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{35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Economist won't have to worry any longer about getting lost with data input and not knowing how they are progressing. We offer (them) the Economists: A Single sign-on system, a tailored data overview, an easy-to-use input mode, and a handy activity log. Economists can choose between Three visualisation types: actual data plots, progress report per circle and a holistic dashboard for all Projuventute.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57cd40faa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57cd40faa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6  : Gatekeeper features 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Martin's Toolbox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{60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Martin, our Gatekeeper, we've got: A complete progress overview, special tools tailored for his role, assistance in creating KPIs, KPI management, and an overview of circles and users.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complete progress and performance tracking overview, will help him know better how to motivate his people.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creation menu offers full flexibility, as we have thought of all possible options and units that would be required to create any future KPI.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management screen will help him keep track of all created KPIs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overview of circles and users, will in the same manner help him know who inputs data where and when.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321de182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321de182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6  : Gatekeeper features 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Martin's Toolbox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{60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Martin, our Gatekeeper, we've got: A complete progress overview, special tools tailored for his role, assistance in creating KPIs, KPI management, and an overview of circles and users.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complete progress and performance tracking overview, will help him know better how to motivate his people.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creation menu offers full flexibility, as we have thought of all possible options and units that would be required to create any future KPI.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management screen will help him keep track of all created KPIs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overview of circles and users, will in the same manner help him know who inputs data where and when.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321de182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321de182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6  : Gatekeeper features 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Martin's Toolbox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{60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Martin, our Gatekeeper, we've got: A complete progress overview, special tools tailored for his role, assistance in creating KPIs, KPI management, and an overview of circles and users.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complete progress and performance tracking overview, will help him know better how to motivate his people.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creation menu offers full flexibility, as we have thought of all possible options and units that would be required to create any future KPI.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management screen will help him keep track of all created KPIs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overview of circles and users, will in the same manner help him know who inputs data where and when.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6baf5a693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6baf5a693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6  : Gatekeeper features 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Martin's Toolbox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{60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Martin, our Gatekeeper, we've got: A complete progress overview, special tools tailored for his role, assistance in creating KPIs, KPI management, and an overview of circles and users.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complete progress and performance tracking overview, will help him know better how to motivate his people.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creation menu offers full flexibility, as we have thought of all possible options and units that would be required to create any future KPI.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management screen will help him keep track of all created KPIs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overview of circles and users, will in the same manner help him know who inputs data where and when.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321de182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321de182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6  : Gatekeeper features 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Martin's Toolbox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{60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Martin, our Gatekeeper, we've got: A complete progress overview, special tools tailored for his role, assistance in creating KPIs, KPI management, and an overview of circles and users.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complete progress and performance tracking overview, will help him know better how to motivate his people.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creation menu offers full flexibility, as we have thought of all possible options and units that would be required to create any future KPI.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management screen will help him keep track of all created KPIs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overview of circles and users, will in the same manner help him know who inputs data where and when.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321de182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321de182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e5983fe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e5983fe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321de182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321de182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6baf5a693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6baf5a693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6  : Gatekeeper features 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Martin's Toolbox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{60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Martin, our Gatekeeper, we've got: A complete progress overview, special tools tailored for his role, assistance in creating KPIs, KPI management, and an overview of circles and users.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complete progress and performance tracking overview, will help him know better how to motivate his people.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creation menu offers full flexibility, as we have thought of all possible options and units that would be required to create any future KPI.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KPI management screen will help him keep track of all created KPIs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overview of circles and users, will in the same manner help him know who inputs data where and when.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dff26874c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8dff26874c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dff26874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dff26874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dff26874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dff26874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dff26874c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dff26874c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5c65469e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95c65469e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6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5c65469e8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5c65469e8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539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e3369a22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e3369a22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4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54a496805_6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54a496805_6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e5983fe0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e5983fe0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57cd40fa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57cd40fa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5 : Economist features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 for the Economists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{35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Economist won't have to worry any longer about getting lost with data input and not knowing how they are progressing. We offer (them) the Economists: A Single sign-on system, a tailored data overview, an easy-to-use input mode, and a handy activity log. Economists can choose between Three visualisation types: actual data plots, progress report per circle and a holistic dashboard for all Projuventute.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6baf5a69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6baf5a69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5 : Economist features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 for the Economists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{35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Economist won't have to worry any longer about getting lost with data input and not knowing how they are progressing. We offer (them) the Economists: A Single sign-on system, a tailored data overview, an easy-to-use input mode, and a handy activity log. Economists can choose between Three visualisation types: actual data plots, progress report per circle and a holistic dashboard for all Projuventute.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57cd40fa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57cd40fa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5 : Economist features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 for the Economists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{35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Economist won't have to worry any longer about getting lost with data input and not knowing how they are progressing. We offer (them) the Economists: A Single sign-on system, a tailored data overview, an easy-to-use input mode, and a handy activity log. Economists can choose between Three visualisation types: actual data plots, progress report per circle and a holistic dashboard for all Projuventute.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321de182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321de182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5 : Economist features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→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 for the Economists </a:t>
            </a: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{35 secs}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Pitch: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Economist won't have to worry any longer about getting lost with data input and not knowing how they are progressing. We offer (them) the Economists: A Single sign-on system, a tailored data overview, an easy-to-use input mode, and a handy activity log. Economists can choose between Three visualisation types: actual data plots, progress report per circle and a holistic dashboard for all Projuventute.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6F6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gif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gif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8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42.gif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43.gif"/><Relationship Id="rId8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comments" Target="../comments/comment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6550" y="320388"/>
            <a:ext cx="4292400" cy="4502700"/>
          </a:xfrm>
          <a:prstGeom prst="roundRect">
            <a:avLst>
              <a:gd name="adj" fmla="val 663"/>
            </a:avLst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883350" y="3216295"/>
            <a:ext cx="2176200" cy="1201975"/>
            <a:chOff x="883350" y="3037000"/>
            <a:chExt cx="2176200" cy="1201975"/>
          </a:xfrm>
        </p:grpSpPr>
        <p:pic>
          <p:nvPicPr>
            <p:cNvPr id="56" name="Google Shape;56;p13"/>
            <p:cNvPicPr preferRelativeResize="0"/>
            <p:nvPr/>
          </p:nvPicPr>
          <p:blipFill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350" y="3037000"/>
              <a:ext cx="1515212" cy="86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 txBox="1"/>
            <p:nvPr/>
          </p:nvSpPr>
          <p:spPr>
            <a:xfrm>
              <a:off x="883350" y="3881075"/>
              <a:ext cx="21762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5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KNIGHTS OF PERFORMANCE INSIGHTS</a:t>
              </a:r>
              <a:endParaRPr sz="65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58" name="Google Shape;58;p13"/>
          <p:cNvSpPr txBox="1">
            <a:spLocks noGrp="1"/>
          </p:cNvSpPr>
          <p:nvPr>
            <p:ph type="body" idx="4294967295"/>
          </p:nvPr>
        </p:nvSpPr>
        <p:spPr>
          <a:xfrm>
            <a:off x="728810" y="939094"/>
            <a:ext cx="3261000" cy="19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Women++</a:t>
            </a:r>
            <a:br>
              <a:rPr lang="en" sz="3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3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KPI App</a:t>
            </a:r>
            <a:br>
              <a:rPr lang="en" sz="3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3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</a:t>
            </a:r>
            <a:endParaRPr sz="5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>
            <a:off x="837225" y="2937019"/>
            <a:ext cx="1533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700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37" y="841534"/>
            <a:ext cx="6675121" cy="380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/>
        <p:spPr>
          <a:xfrm>
            <a:off x="1272150" y="886243"/>
            <a:ext cx="6599700" cy="3711600"/>
          </a:xfrm>
          <a:prstGeom prst="roundRect">
            <a:avLst>
              <a:gd name="adj" fmla="val 5196"/>
            </a:avLst>
          </a:prstGeom>
          <a:noFill/>
          <a:ln>
            <a:noFill/>
          </a:ln>
        </p:spPr>
      </p:pic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 KPI input modal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6" t="238" b="347"/>
          <a:stretch/>
        </p:blipFill>
        <p:spPr>
          <a:xfrm>
            <a:off x="1280550" y="886243"/>
            <a:ext cx="6599700" cy="3711600"/>
          </a:xfrm>
          <a:prstGeom prst="roundRect">
            <a:avLst>
              <a:gd name="adj" fmla="val 5196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012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Customized data overview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6" name="Google Shape;186;p23"/>
          <p:cNvGrpSpPr/>
          <p:nvPr/>
        </p:nvGrpSpPr>
        <p:grpSpPr>
          <a:xfrm>
            <a:off x="1234425" y="841555"/>
            <a:ext cx="6675053" cy="3808074"/>
            <a:chOff x="1053629" y="733500"/>
            <a:chExt cx="7036741" cy="4261974"/>
          </a:xfrm>
        </p:grpSpPr>
        <p:pic>
          <p:nvPicPr>
            <p:cNvPr id="187" name="Google Shape;18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53629" y="733500"/>
              <a:ext cx="7036741" cy="4261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2885" y="771022"/>
              <a:ext cx="6619606" cy="4011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3"/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07" r="2116"/>
            <a:stretch/>
          </p:blipFill>
          <p:spPr>
            <a:xfrm>
              <a:off x="1093195" y="770994"/>
              <a:ext cx="6939000" cy="4146300"/>
            </a:xfrm>
            <a:prstGeom prst="roundRect">
              <a:avLst>
                <a:gd name="adj" fmla="val 4461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012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550" y="859899"/>
            <a:ext cx="6675000" cy="37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633" y="1442117"/>
            <a:ext cx="4986734" cy="284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7" t="358" r="238"/>
          <a:stretch/>
        </p:blipFill>
        <p:spPr>
          <a:xfrm>
            <a:off x="1234425" y="905700"/>
            <a:ext cx="6675000" cy="3717300"/>
          </a:xfrm>
          <a:prstGeom prst="roundRect">
            <a:avLst>
              <a:gd name="adj" fmla="val 4712"/>
            </a:avLst>
          </a:prstGeom>
          <a:noFill/>
          <a:ln>
            <a:noFill/>
          </a:ln>
        </p:spPr>
      </p:pic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Customized data overview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012" scaled="0"/>
        </a:gra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37" y="841534"/>
            <a:ext cx="6675121" cy="380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4" t="238" r="346" b="594"/>
          <a:stretch/>
        </p:blipFill>
        <p:spPr>
          <a:xfrm>
            <a:off x="1276800" y="888625"/>
            <a:ext cx="6600300" cy="3713700"/>
          </a:xfrm>
          <a:prstGeom prst="roundRect">
            <a:avLst>
              <a:gd name="adj" fmla="val 5355"/>
            </a:avLst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26"/>
          <a:stretch/>
        </p:blipFill>
        <p:spPr>
          <a:xfrm>
            <a:off x="3363416" y="2030413"/>
            <a:ext cx="787675" cy="1479950"/>
          </a:xfrm>
          <a:prstGeom prst="rect">
            <a:avLst/>
          </a:prstGeom>
          <a:noFill/>
          <a:ln>
            <a:noFill/>
          </a:ln>
          <a:effectLst>
            <a:outerShdw blurRad="57150" dist="19050" dir="5280000" algn="bl" rotWithShape="0">
              <a:srgbClr val="000000">
                <a:alpha val="17000"/>
              </a:srgbClr>
            </a:outerShdw>
          </a:effectLst>
        </p:spPr>
      </p:pic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Accessible Activity log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/>
        </p:nvSpPr>
        <p:spPr>
          <a:xfrm>
            <a:off x="452525" y="629400"/>
            <a:ext cx="235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Gatekeeper’s</a:t>
            </a:r>
            <a:endParaRPr sz="2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toolbox</a:t>
            </a:r>
            <a:endParaRPr sz="2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950" y="629400"/>
            <a:ext cx="4823227" cy="27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8" t="120" r="-39" b="-120"/>
          <a:stretch/>
        </p:blipFill>
        <p:spPr>
          <a:xfrm>
            <a:off x="3843146" y="661710"/>
            <a:ext cx="4761300" cy="2687400"/>
          </a:xfrm>
          <a:prstGeom prst="roundRect">
            <a:avLst>
              <a:gd name="adj" fmla="val 5126"/>
            </a:avLst>
          </a:prstGeom>
          <a:noFill/>
          <a:ln>
            <a:noFill/>
          </a:ln>
        </p:spPr>
      </p:pic>
      <p:grpSp>
        <p:nvGrpSpPr>
          <p:cNvPr id="213" name="Google Shape;213;p26"/>
          <p:cNvGrpSpPr/>
          <p:nvPr/>
        </p:nvGrpSpPr>
        <p:grpSpPr>
          <a:xfrm>
            <a:off x="3258274" y="3610575"/>
            <a:ext cx="2551500" cy="1260000"/>
            <a:chOff x="3355712" y="3610575"/>
            <a:chExt cx="2551500" cy="1260000"/>
          </a:xfrm>
        </p:grpSpPr>
        <p:sp>
          <p:nvSpPr>
            <p:cNvPr id="214" name="Google Shape;214;p26"/>
            <p:cNvSpPr/>
            <p:nvPr/>
          </p:nvSpPr>
          <p:spPr>
            <a:xfrm>
              <a:off x="3355712" y="3610575"/>
              <a:ext cx="2551500" cy="1260000"/>
            </a:xfrm>
            <a:prstGeom prst="roundRect">
              <a:avLst>
                <a:gd name="adj" fmla="val 30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 txBox="1"/>
            <p:nvPr/>
          </p:nvSpPr>
          <p:spPr>
            <a:xfrm>
              <a:off x="4330075" y="3947325"/>
              <a:ext cx="1577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KPI management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3519525" y="3956099"/>
              <a:ext cx="668400" cy="600300"/>
            </a:xfrm>
            <a:prstGeom prst="roundRect">
              <a:avLst>
                <a:gd name="adj" fmla="val 4497"/>
              </a:avLst>
            </a:prstGeom>
            <a:solidFill>
              <a:srgbClr val="2B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6"/>
            <p:cNvPicPr preferRelativeResize="0"/>
            <p:nvPr/>
          </p:nvPicPr>
          <p:blipFill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0231" y="4017341"/>
              <a:ext cx="492675" cy="492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6"/>
          <p:cNvGrpSpPr/>
          <p:nvPr/>
        </p:nvGrpSpPr>
        <p:grpSpPr>
          <a:xfrm>
            <a:off x="385850" y="3610575"/>
            <a:ext cx="2679600" cy="1260000"/>
            <a:chOff x="385850" y="3648000"/>
            <a:chExt cx="2679600" cy="1260000"/>
          </a:xfrm>
        </p:grpSpPr>
        <p:sp>
          <p:nvSpPr>
            <p:cNvPr id="219" name="Google Shape;219;p26"/>
            <p:cNvSpPr/>
            <p:nvPr/>
          </p:nvSpPr>
          <p:spPr>
            <a:xfrm>
              <a:off x="385850" y="3648000"/>
              <a:ext cx="2679600" cy="1260000"/>
            </a:xfrm>
            <a:prstGeom prst="roundRect">
              <a:avLst>
                <a:gd name="adj" fmla="val 30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 txBox="1"/>
            <p:nvPr/>
          </p:nvSpPr>
          <p:spPr>
            <a:xfrm>
              <a:off x="1360225" y="3984750"/>
              <a:ext cx="1577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Assistance in creating KPI’s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49675" y="3993524"/>
              <a:ext cx="668400" cy="600300"/>
            </a:xfrm>
            <a:prstGeom prst="roundRect">
              <a:avLst>
                <a:gd name="adj" fmla="val 4497"/>
              </a:avLst>
            </a:prstGeom>
            <a:solidFill>
              <a:srgbClr val="547A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2" name="Google Shape;222;p26"/>
            <p:cNvPicPr preferRelativeResize="0"/>
            <p:nvPr/>
          </p:nvPicPr>
          <p:blipFill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513" y="4113313"/>
              <a:ext cx="360700" cy="36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26"/>
          <p:cNvGrpSpPr/>
          <p:nvPr/>
        </p:nvGrpSpPr>
        <p:grpSpPr>
          <a:xfrm>
            <a:off x="385850" y="2140771"/>
            <a:ext cx="2747975" cy="1260000"/>
            <a:chOff x="385850" y="2064571"/>
            <a:chExt cx="2747975" cy="1260000"/>
          </a:xfrm>
        </p:grpSpPr>
        <p:sp>
          <p:nvSpPr>
            <p:cNvPr id="224" name="Google Shape;224;p26"/>
            <p:cNvSpPr/>
            <p:nvPr/>
          </p:nvSpPr>
          <p:spPr>
            <a:xfrm>
              <a:off x="385850" y="2064571"/>
              <a:ext cx="2679600" cy="1260000"/>
            </a:xfrm>
            <a:prstGeom prst="roundRect">
              <a:avLst>
                <a:gd name="adj" fmla="val 30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 txBox="1"/>
            <p:nvPr/>
          </p:nvSpPr>
          <p:spPr>
            <a:xfrm>
              <a:off x="1360225" y="2248925"/>
              <a:ext cx="1773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Complete progress overview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49675" y="2410475"/>
              <a:ext cx="668400" cy="600300"/>
            </a:xfrm>
            <a:prstGeom prst="roundRect">
              <a:avLst>
                <a:gd name="adj" fmla="val 4497"/>
              </a:avLst>
            </a:prstGeom>
            <a:solidFill>
              <a:srgbClr val="C0E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7" name="Google Shape;227;p26"/>
            <p:cNvPicPr preferRelativeResize="0"/>
            <p:nvPr/>
          </p:nvPicPr>
          <p:blipFill>
            <a:blip r:embed="rId7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525" y="2463900"/>
              <a:ext cx="492675" cy="492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26"/>
          <p:cNvGrpSpPr/>
          <p:nvPr/>
        </p:nvGrpSpPr>
        <p:grpSpPr>
          <a:xfrm>
            <a:off x="6002600" y="3610575"/>
            <a:ext cx="2719400" cy="1260000"/>
            <a:chOff x="6197425" y="3610575"/>
            <a:chExt cx="2719400" cy="1260000"/>
          </a:xfrm>
        </p:grpSpPr>
        <p:sp>
          <p:nvSpPr>
            <p:cNvPr id="229" name="Google Shape;229;p26"/>
            <p:cNvSpPr/>
            <p:nvPr/>
          </p:nvSpPr>
          <p:spPr>
            <a:xfrm>
              <a:off x="6197425" y="3610575"/>
              <a:ext cx="2616000" cy="1260000"/>
            </a:xfrm>
            <a:prstGeom prst="roundRect">
              <a:avLst>
                <a:gd name="adj" fmla="val 30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 txBox="1"/>
            <p:nvPr/>
          </p:nvSpPr>
          <p:spPr>
            <a:xfrm>
              <a:off x="7143225" y="3947325"/>
              <a:ext cx="1773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Overview of circles and users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6361250" y="3956108"/>
              <a:ext cx="668400" cy="600300"/>
            </a:xfrm>
            <a:prstGeom prst="roundRect">
              <a:avLst>
                <a:gd name="adj" fmla="val 4497"/>
              </a:avLst>
            </a:prstGeom>
            <a:solidFill>
              <a:srgbClr val="778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2" name="Google Shape;232;p26"/>
            <p:cNvPicPr preferRelativeResize="0"/>
            <p:nvPr/>
          </p:nvPicPr>
          <p:blipFill>
            <a:blip r:embed="rId8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49113" y="4013320"/>
              <a:ext cx="492675" cy="492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012" scaled="0"/>
        </a:gra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37" y="841534"/>
            <a:ext cx="6675121" cy="380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8" t="120" r="-39" b="-120"/>
          <a:stretch/>
        </p:blipFill>
        <p:spPr>
          <a:xfrm>
            <a:off x="1272075" y="886250"/>
            <a:ext cx="6589500" cy="3719100"/>
          </a:xfrm>
          <a:prstGeom prst="roundRect">
            <a:avLst>
              <a:gd name="adj" fmla="val 5126"/>
            </a:avLst>
          </a:prstGeom>
          <a:noFill/>
          <a:ln>
            <a:noFill/>
          </a:ln>
        </p:spPr>
      </p:pic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Gatekeeper tools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012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37" y="841534"/>
            <a:ext cx="6675121" cy="380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6" t="188" r="347" b="575"/>
          <a:stretch/>
        </p:blipFill>
        <p:spPr>
          <a:xfrm>
            <a:off x="1274925" y="884950"/>
            <a:ext cx="6599400" cy="3710400"/>
          </a:xfrm>
          <a:prstGeom prst="roundRect">
            <a:avLst>
              <a:gd name="adj" fmla="val 4703"/>
            </a:avLst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625" y="884950"/>
            <a:ext cx="6378575" cy="35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314325" y="228625"/>
            <a:ext cx="8520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Holistic Progress Overview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012" scaled="0"/>
        </a:gra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37" y="841534"/>
            <a:ext cx="6675121" cy="380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301" y="885250"/>
            <a:ext cx="6600300" cy="3712800"/>
          </a:xfrm>
          <a:prstGeom prst="roundRect">
            <a:avLst>
              <a:gd name="adj" fmla="val 4922"/>
            </a:avLst>
          </a:prstGeom>
          <a:noFill/>
          <a:ln>
            <a:noFill/>
          </a:ln>
        </p:spPr>
      </p:pic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Guided KPI creation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012" scaled="0"/>
        </a:gra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37" y="841534"/>
            <a:ext cx="6675121" cy="380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" t="300" r="-360" b="-300"/>
          <a:stretch/>
        </p:blipFill>
        <p:spPr>
          <a:xfrm>
            <a:off x="1273301" y="885250"/>
            <a:ext cx="6600300" cy="3712800"/>
          </a:xfrm>
          <a:prstGeom prst="roundRect">
            <a:avLst>
              <a:gd name="adj" fmla="val 4922"/>
            </a:avLst>
          </a:prstGeom>
          <a:noFill/>
          <a:ln>
            <a:noFill/>
          </a:ln>
        </p:spPr>
      </p:pic>
      <p:sp>
        <p:nvSpPr>
          <p:cNvPr id="261" name="Google Shape;261;p30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Guided KPI creation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012" scaled="0"/>
        </a:gra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00" y="769225"/>
            <a:ext cx="7750176" cy="556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KPI Management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4826"/>
            <a:ext cx="9883601" cy="55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2075" y="1804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 rot="10800000" flipH="1">
            <a:off x="-57050" y="2698050"/>
            <a:ext cx="9952800" cy="2469900"/>
          </a:xfrm>
          <a:prstGeom prst="rect">
            <a:avLst/>
          </a:prstGeom>
          <a:gradFill>
            <a:gsLst>
              <a:gs pos="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4294967295"/>
          </p:nvPr>
        </p:nvSpPr>
        <p:spPr>
          <a:xfrm>
            <a:off x="2908799" y="4096450"/>
            <a:ext cx="38211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world dominated </a:t>
            </a:r>
            <a:b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excel nightmares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422297" y="3626237"/>
            <a:ext cx="273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CHALLENGE</a:t>
            </a:r>
            <a:endParaRPr sz="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4126044" y="4073999"/>
            <a:ext cx="1386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01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0" y="987250"/>
            <a:ext cx="4442551" cy="344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8904" y="770225"/>
            <a:ext cx="5002251" cy="3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Circle and User overview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476050" y="626600"/>
            <a:ext cx="8163000" cy="2754300"/>
          </a:xfrm>
          <a:prstGeom prst="roundRect">
            <a:avLst>
              <a:gd name="adj" fmla="val 3099"/>
            </a:avLst>
          </a:prstGeom>
          <a:solidFill>
            <a:srgbClr val="FCF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/>
          <p:nvPr/>
        </p:nvSpPr>
        <p:spPr>
          <a:xfrm>
            <a:off x="593075" y="707775"/>
            <a:ext cx="392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and Viz Features</a:t>
            </a:r>
            <a:endParaRPr sz="2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81" name="Google Shape;281;p33"/>
          <p:cNvGrpSpPr/>
          <p:nvPr/>
        </p:nvGrpSpPr>
        <p:grpSpPr>
          <a:xfrm>
            <a:off x="452525" y="3610571"/>
            <a:ext cx="2679600" cy="1260000"/>
            <a:chOff x="452525" y="3610571"/>
            <a:chExt cx="2679600" cy="1260000"/>
          </a:xfrm>
        </p:grpSpPr>
        <p:sp>
          <p:nvSpPr>
            <p:cNvPr id="282" name="Google Shape;282;p33"/>
            <p:cNvSpPr/>
            <p:nvPr/>
          </p:nvSpPr>
          <p:spPr>
            <a:xfrm>
              <a:off x="452525" y="3610571"/>
              <a:ext cx="2679600" cy="1260000"/>
            </a:xfrm>
            <a:prstGeom prst="roundRect">
              <a:avLst>
                <a:gd name="adj" fmla="val 30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 txBox="1"/>
            <p:nvPr/>
          </p:nvSpPr>
          <p:spPr>
            <a:xfrm>
              <a:off x="1444250" y="3778875"/>
              <a:ext cx="1670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Cumulative and incremental viz based on KPI type</a:t>
              </a:r>
              <a:endPara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633700" y="3940425"/>
              <a:ext cx="668400" cy="600300"/>
            </a:xfrm>
            <a:prstGeom prst="roundRect">
              <a:avLst>
                <a:gd name="adj" fmla="val 4497"/>
              </a:avLst>
            </a:prstGeom>
            <a:solidFill>
              <a:srgbClr val="547A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5" name="Google Shape;285;p33"/>
            <p:cNvPicPr preferRelativeResize="0"/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550" y="3993850"/>
              <a:ext cx="492675" cy="492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6" name="Google Shape;2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75" y="1540175"/>
            <a:ext cx="2575750" cy="162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3"/>
          <p:cNvGrpSpPr/>
          <p:nvPr/>
        </p:nvGrpSpPr>
        <p:grpSpPr>
          <a:xfrm>
            <a:off x="3291638" y="3610575"/>
            <a:ext cx="2679600" cy="1260000"/>
            <a:chOff x="3291638" y="3610575"/>
            <a:chExt cx="2679600" cy="1260000"/>
          </a:xfrm>
        </p:grpSpPr>
        <p:sp>
          <p:nvSpPr>
            <p:cNvPr id="288" name="Google Shape;288;p33"/>
            <p:cNvSpPr/>
            <p:nvPr/>
          </p:nvSpPr>
          <p:spPr>
            <a:xfrm>
              <a:off x="3291638" y="3610575"/>
              <a:ext cx="2679600" cy="1260000"/>
            </a:xfrm>
            <a:prstGeom prst="roundRect">
              <a:avLst>
                <a:gd name="adj" fmla="val 30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" name="Google Shape;289;p33"/>
            <p:cNvGrpSpPr/>
            <p:nvPr/>
          </p:nvGrpSpPr>
          <p:grpSpPr>
            <a:xfrm>
              <a:off x="3451425" y="3778875"/>
              <a:ext cx="2360025" cy="923400"/>
              <a:chOff x="549675" y="2278225"/>
              <a:chExt cx="2360025" cy="923400"/>
            </a:xfrm>
          </p:grpSpPr>
          <p:sp>
            <p:nvSpPr>
              <p:cNvPr id="290" name="Google Shape;290;p33"/>
              <p:cNvSpPr txBox="1"/>
              <p:nvPr/>
            </p:nvSpPr>
            <p:spPr>
              <a:xfrm>
                <a:off x="1277400" y="2278225"/>
                <a:ext cx="16323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Interactive viz and selective legends</a:t>
                </a:r>
                <a:endParaRPr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1" name="Google Shape;291;p33"/>
              <p:cNvSpPr/>
              <p:nvPr/>
            </p:nvSpPr>
            <p:spPr>
              <a:xfrm>
                <a:off x="549675" y="2455453"/>
                <a:ext cx="668400" cy="600300"/>
              </a:xfrm>
              <a:prstGeom prst="roundRect">
                <a:avLst>
                  <a:gd name="adj" fmla="val 4497"/>
                </a:avLst>
              </a:prstGeom>
              <a:solidFill>
                <a:srgbClr val="2B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92" name="Google Shape;292;p33"/>
              <p:cNvPicPr preferRelativeResize="0"/>
              <p:nvPr/>
            </p:nvPicPr>
            <p:blipFill>
              <a:blip r:embed="rId5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3500" y="2519589"/>
                <a:ext cx="420750" cy="440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3" name="Google Shape;293;p33"/>
          <p:cNvGrpSpPr/>
          <p:nvPr/>
        </p:nvGrpSpPr>
        <p:grpSpPr>
          <a:xfrm>
            <a:off x="6197449" y="3610575"/>
            <a:ext cx="2441700" cy="1260000"/>
            <a:chOff x="6197449" y="3610575"/>
            <a:chExt cx="2441700" cy="1260000"/>
          </a:xfrm>
        </p:grpSpPr>
        <p:sp>
          <p:nvSpPr>
            <p:cNvPr id="294" name="Google Shape;294;p33"/>
            <p:cNvSpPr/>
            <p:nvPr/>
          </p:nvSpPr>
          <p:spPr>
            <a:xfrm>
              <a:off x="6197449" y="3610575"/>
              <a:ext cx="2441700" cy="1260000"/>
            </a:xfrm>
            <a:prstGeom prst="roundRect">
              <a:avLst>
                <a:gd name="adj" fmla="val 30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 txBox="1"/>
            <p:nvPr/>
          </p:nvSpPr>
          <p:spPr>
            <a:xfrm>
              <a:off x="7171824" y="3794550"/>
              <a:ext cx="1467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Metrics of Progress and Performance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361263" y="3956099"/>
              <a:ext cx="668400" cy="600300"/>
            </a:xfrm>
            <a:prstGeom prst="roundRect">
              <a:avLst>
                <a:gd name="adj" fmla="val 4497"/>
              </a:avLst>
            </a:prstGeom>
            <a:solidFill>
              <a:srgbClr val="778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7" name="Google Shape;297;p33"/>
            <p:cNvPicPr preferRelativeResize="0"/>
            <p:nvPr/>
          </p:nvPicPr>
          <p:blipFill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0800" y="4075850"/>
              <a:ext cx="360750" cy="360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33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62" y="1540175"/>
            <a:ext cx="2531550" cy="15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450" y="1552338"/>
            <a:ext cx="2239651" cy="148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50" y="450150"/>
            <a:ext cx="914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 b="1">
                <a:latin typeface="Helvetica Neue"/>
                <a:ea typeface="Helvetica Neue"/>
                <a:cs typeface="Helvetica Neue"/>
                <a:sym typeface="Helvetica Neue"/>
              </a:rPr>
              <a:t>What's next?</a:t>
            </a:r>
            <a:endParaRPr sz="3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-144875" y="1232188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sz="5200"/>
          </a:p>
        </p:txBody>
      </p:sp>
      <p:sp>
        <p:nvSpPr>
          <p:cNvPr id="310" name="Google Shape;310;p35"/>
          <p:cNvSpPr/>
          <p:nvPr/>
        </p:nvSpPr>
        <p:spPr>
          <a:xfrm>
            <a:off x="4465775" y="8250"/>
            <a:ext cx="4688400" cy="5143500"/>
          </a:xfrm>
          <a:prstGeom prst="rect">
            <a:avLst/>
          </a:prstGeom>
          <a:gradFill>
            <a:gsLst>
              <a:gs pos="0">
                <a:srgbClr val="4B6A70"/>
              </a:gs>
              <a:gs pos="100000">
                <a:srgbClr val="04596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684" y="325270"/>
            <a:ext cx="5100526" cy="412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325" y="790062"/>
            <a:ext cx="1752376" cy="23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/>
          <p:nvPr/>
        </p:nvSpPr>
        <p:spPr>
          <a:xfrm>
            <a:off x="4465775" y="8250"/>
            <a:ext cx="4688400" cy="5143500"/>
          </a:xfrm>
          <a:prstGeom prst="rect">
            <a:avLst/>
          </a:prstGeom>
          <a:gradFill>
            <a:gsLst>
              <a:gs pos="0">
                <a:srgbClr val="4B6A70"/>
              </a:gs>
              <a:gs pos="100000">
                <a:srgbClr val="04596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900" y="496025"/>
            <a:ext cx="5005376" cy="40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872" y="499703"/>
            <a:ext cx="5020126" cy="405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548350" y="216517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Export</a:t>
            </a:r>
            <a:endParaRPr sz="3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/>
          <p:nvPr/>
        </p:nvSpPr>
        <p:spPr>
          <a:xfrm>
            <a:off x="4465775" y="8250"/>
            <a:ext cx="4688400" cy="5143500"/>
          </a:xfrm>
          <a:prstGeom prst="rect">
            <a:avLst/>
          </a:prstGeom>
          <a:gradFill>
            <a:gsLst>
              <a:gs pos="0">
                <a:srgbClr val="4B6A70"/>
              </a:gs>
              <a:gs pos="100000">
                <a:srgbClr val="04596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1633" y="910416"/>
            <a:ext cx="2280093" cy="366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725" y="393650"/>
            <a:ext cx="2731311" cy="4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 txBox="1"/>
          <p:nvPr/>
        </p:nvSpPr>
        <p:spPr>
          <a:xfrm>
            <a:off x="576750" y="2110050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Responsive screen sizing </a:t>
            </a:r>
            <a:endParaRPr sz="3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334" name="Google Shape;334;p38"/>
          <p:cNvSpPr txBox="1"/>
          <p:nvPr/>
        </p:nvSpPr>
        <p:spPr>
          <a:xfrm>
            <a:off x="0" y="-615950"/>
            <a:ext cx="711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38"/>
          <p:cNvSpPr txBox="1"/>
          <p:nvPr/>
        </p:nvSpPr>
        <p:spPr>
          <a:xfrm>
            <a:off x="1354350" y="242225"/>
            <a:ext cx="6806700" cy="923400"/>
          </a:xfrm>
          <a:prstGeom prst="rect">
            <a:avLst/>
          </a:prstGeom>
          <a:noFill/>
          <a:ln>
            <a:noFill/>
          </a:ln>
          <a:effectLst>
            <a:outerShdw blurRad="157163" dist="28575" dir="666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this is how the nightmare turns into a fantastic KPI gathering dream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903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" y="-44450"/>
            <a:ext cx="9143998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1" name="Google Shape;341;p39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46" t="15425" r="37263" b="39561"/>
          <a:stretch/>
        </p:blipFill>
        <p:spPr>
          <a:xfrm>
            <a:off x="7590025" y="1128286"/>
            <a:ext cx="549900" cy="5499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2" name="Google Shape;342;p39"/>
          <p:cNvSpPr txBox="1">
            <a:spLocks noGrp="1"/>
          </p:cNvSpPr>
          <p:nvPr>
            <p:ph type="subTitle" idx="4294967295"/>
          </p:nvPr>
        </p:nvSpPr>
        <p:spPr>
          <a:xfrm>
            <a:off x="1030675" y="1714574"/>
            <a:ext cx="9639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Mohamed Shaaban</a:t>
            </a: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SzPts val="1018"/>
              <a:buNone/>
            </a:pP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Backend Deputy</a:t>
            </a:r>
            <a:endParaRPr sz="1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80"/>
              </a:spcAft>
              <a:buSzPts val="1018"/>
              <a:buNone/>
            </a:pP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67" t="7562" r="1756" b="7562"/>
          <a:stretch/>
        </p:blipFill>
        <p:spPr>
          <a:xfrm>
            <a:off x="8227200" y="303850"/>
            <a:ext cx="574800" cy="574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4" name="Google Shape;344;p39"/>
          <p:cNvSpPr txBox="1">
            <a:spLocks noGrp="1"/>
          </p:cNvSpPr>
          <p:nvPr>
            <p:ph type="subTitle" idx="4294967295"/>
          </p:nvPr>
        </p:nvSpPr>
        <p:spPr>
          <a:xfrm>
            <a:off x="8193600" y="916600"/>
            <a:ext cx="8166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Diana Alvarez</a:t>
            </a: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80"/>
              </a:spcAft>
              <a:buNone/>
            </a:pPr>
            <a:r>
              <a:rPr lang="en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Scientist</a:t>
            </a:r>
            <a:endParaRPr sz="1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5" name="Google Shape;345;p39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63" t="8059" r="16403" b="27207"/>
          <a:stretch/>
        </p:blipFill>
        <p:spPr>
          <a:xfrm>
            <a:off x="1962150" y="1714575"/>
            <a:ext cx="549900" cy="5499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6" name="Google Shape;346;p39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76" t="4897" r="14082" b="21561"/>
          <a:stretch/>
        </p:blipFill>
        <p:spPr>
          <a:xfrm>
            <a:off x="577750" y="440650"/>
            <a:ext cx="549900" cy="5499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7" name="Google Shape;347;p39"/>
          <p:cNvSpPr txBox="1">
            <a:spLocks noGrp="1"/>
          </p:cNvSpPr>
          <p:nvPr>
            <p:ph type="subTitle" idx="4294967295"/>
          </p:nvPr>
        </p:nvSpPr>
        <p:spPr>
          <a:xfrm>
            <a:off x="1828802" y="2395952"/>
            <a:ext cx="8166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Alina Bunn</a:t>
            </a: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Fullstack Lead</a:t>
            </a:r>
            <a:endParaRPr sz="1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4294967295"/>
          </p:nvPr>
        </p:nvSpPr>
        <p:spPr>
          <a:xfrm>
            <a:off x="387600" y="1070650"/>
            <a:ext cx="8166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 Ma</a:t>
            </a: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Michael</a:t>
            </a: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Fullstack Deputy</a:t>
            </a:r>
            <a:endParaRPr sz="1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9" name="Google Shape;349;p39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7000" y="2046763"/>
            <a:ext cx="601800" cy="601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0" name="Google Shape;350;p39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38" t="3343" r="22138" b="40933"/>
          <a:stretch/>
        </p:blipFill>
        <p:spPr>
          <a:xfrm>
            <a:off x="2696438" y="2055738"/>
            <a:ext cx="601800" cy="601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39"/>
          <p:cNvSpPr txBox="1">
            <a:spLocks noGrp="1"/>
          </p:cNvSpPr>
          <p:nvPr>
            <p:ph type="subTitle" idx="4294967295"/>
          </p:nvPr>
        </p:nvSpPr>
        <p:spPr>
          <a:xfrm>
            <a:off x="5608738" y="2694813"/>
            <a:ext cx="8958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Miren Bengochea</a:t>
            </a: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Manager</a:t>
            </a:r>
            <a:endParaRPr sz="1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4294967295"/>
          </p:nvPr>
        </p:nvSpPr>
        <p:spPr>
          <a:xfrm>
            <a:off x="2515393" y="2772975"/>
            <a:ext cx="9639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Yaroslava Kharytonova</a:t>
            </a: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Scrum Master</a:t>
            </a:r>
            <a:endParaRPr sz="1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3" name="Google Shape;353;p39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32" r="11632" b="23265"/>
          <a:stretch/>
        </p:blipFill>
        <p:spPr>
          <a:xfrm>
            <a:off x="6715678" y="1702113"/>
            <a:ext cx="574800" cy="574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4" name="Google Shape;354;p39"/>
          <p:cNvSpPr txBox="1">
            <a:spLocks noGrp="1"/>
          </p:cNvSpPr>
          <p:nvPr>
            <p:ph type="subTitle" idx="4294967295"/>
          </p:nvPr>
        </p:nvSpPr>
        <p:spPr>
          <a:xfrm>
            <a:off x="6497575" y="2349400"/>
            <a:ext cx="10110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Elisabeth</a:t>
            </a:r>
            <a:b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Saehr</a:t>
            </a: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UX/UI Deputy</a:t>
            </a:r>
            <a:endParaRPr sz="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8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39"/>
          <p:cNvSpPr txBox="1">
            <a:spLocks noGrp="1"/>
          </p:cNvSpPr>
          <p:nvPr>
            <p:ph type="subTitle" idx="4294967295"/>
          </p:nvPr>
        </p:nvSpPr>
        <p:spPr>
          <a:xfrm>
            <a:off x="7590025" y="1799500"/>
            <a:ext cx="7341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Mariana Hurtado</a:t>
            </a: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UX/UI Lead</a:t>
            </a:r>
            <a:endParaRPr sz="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58" t="11667" r="8354" b="6338"/>
          <a:stretch/>
        </p:blipFill>
        <p:spPr>
          <a:xfrm>
            <a:off x="1237675" y="1128126"/>
            <a:ext cx="549900" cy="550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3875" y="716400"/>
            <a:ext cx="1656251" cy="1656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/>
        </p:nvSpPr>
        <p:spPr>
          <a:xfrm>
            <a:off x="0" y="96467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in touch with us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2330400" y="4198675"/>
            <a:ext cx="4483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 for listening :)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301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2031500"/>
            <a:ext cx="9144000" cy="1781400"/>
          </a:xfrm>
          <a:prstGeom prst="rect">
            <a:avLst/>
          </a:prstGeom>
          <a:solidFill>
            <a:srgbClr val="C0EA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46" t="15425" r="37263" b="39561"/>
          <a:stretch/>
        </p:blipFill>
        <p:spPr>
          <a:xfrm>
            <a:off x="4662268" y="1424074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subTitle" idx="4294967295"/>
          </p:nvPr>
        </p:nvSpPr>
        <p:spPr>
          <a:xfrm>
            <a:off x="5256900" y="4375875"/>
            <a:ext cx="17736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Database Whisperer Mohamed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67" t="7562" r="1756" b="7562"/>
          <a:stretch/>
        </p:blipFill>
        <p:spPr>
          <a:xfrm>
            <a:off x="1341690" y="3210372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subTitle" idx="4294967295"/>
          </p:nvPr>
        </p:nvSpPr>
        <p:spPr>
          <a:xfrm>
            <a:off x="1132293" y="4410375"/>
            <a:ext cx="13980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Data Wizard Diana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5">
            <a:alphaModFix/>
          </a:blip>
          <a:srcRect l="18863" t="8059" r="16403" b="27207"/>
          <a:stretch/>
        </p:blipFill>
        <p:spPr>
          <a:xfrm>
            <a:off x="7644305" y="3198979"/>
            <a:ext cx="1188600" cy="118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76" t="4897" r="14082" b="21561"/>
          <a:stretch/>
        </p:blipFill>
        <p:spPr>
          <a:xfrm>
            <a:off x="3378033" y="3198979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7496993" y="4375881"/>
            <a:ext cx="13359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Alina Codeblade Guardian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294967295"/>
          </p:nvPr>
        </p:nvSpPr>
        <p:spPr>
          <a:xfrm>
            <a:off x="3254593" y="4375880"/>
            <a:ext cx="14355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Michael Sabre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8628" y="1424074"/>
            <a:ext cx="1188600" cy="118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38" t="3343" r="22138" b="40933"/>
          <a:stretch/>
        </p:blipFill>
        <p:spPr>
          <a:xfrm>
            <a:off x="2471151" y="1424074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subTitle" idx="4294967295"/>
          </p:nvPr>
        </p:nvSpPr>
        <p:spPr>
          <a:xfrm>
            <a:off x="261368" y="2565050"/>
            <a:ext cx="16830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Mighty Management Miren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4294967295"/>
          </p:nvPr>
        </p:nvSpPr>
        <p:spPr>
          <a:xfrm>
            <a:off x="2397455" y="2565050"/>
            <a:ext cx="13359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Yara Agile Avenger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32" r="11632" b="23265"/>
          <a:stretch/>
        </p:blipFill>
        <p:spPr>
          <a:xfrm>
            <a:off x="6624796" y="1411324"/>
            <a:ext cx="11886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>
            <a:spLocks noGrp="1"/>
          </p:cNvSpPr>
          <p:nvPr>
            <p:ph type="subTitle" idx="4294967295"/>
          </p:nvPr>
        </p:nvSpPr>
        <p:spPr>
          <a:xfrm>
            <a:off x="6520067" y="2565050"/>
            <a:ext cx="13980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User Flow Hero Elisabeth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4294967295"/>
          </p:nvPr>
        </p:nvSpPr>
        <p:spPr>
          <a:xfrm>
            <a:off x="4440218" y="2565050"/>
            <a:ext cx="17736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latin typeface="Helvetica Neue"/>
                <a:ea typeface="Helvetica Neue"/>
                <a:cs typeface="Helvetica Neue"/>
                <a:sym typeface="Helvetica Neue"/>
              </a:rPr>
              <a:t>Graphics Artificer Mariana </a:t>
            </a: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58" t="11667" r="8354" b="6338"/>
          <a:stretch/>
        </p:blipFill>
        <p:spPr>
          <a:xfrm>
            <a:off x="5561662" y="3198975"/>
            <a:ext cx="1211100" cy="121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body" idx="4294967295"/>
          </p:nvPr>
        </p:nvSpPr>
        <p:spPr>
          <a:xfrm>
            <a:off x="0" y="618138"/>
            <a:ext cx="91440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Knights of Performance Insights</a:t>
            </a:r>
            <a:endParaRPr sz="2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0" y="807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TEAM OF HEROES </a:t>
            </a:r>
            <a:endParaRPr sz="12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3" name="Google Shape;93;p15"/>
          <p:cNvCxnSpPr/>
          <p:nvPr/>
        </p:nvCxnSpPr>
        <p:spPr>
          <a:xfrm>
            <a:off x="4278000" y="595688"/>
            <a:ext cx="588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75437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/>
        </p:nvSpPr>
        <p:spPr>
          <a:xfrm>
            <a:off x="1908900" y="235850"/>
            <a:ext cx="576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journey and what we've learnt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250" y="1380000"/>
            <a:ext cx="6646702" cy="24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4">
            <a:alphaModFix/>
          </a:blip>
          <a:srcRect l="11364" t="2684" r="63817" b="82358"/>
          <a:stretch/>
        </p:blipFill>
        <p:spPr>
          <a:xfrm>
            <a:off x="1962775" y="858725"/>
            <a:ext cx="1679677" cy="5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l="25842" t="77733" r="57571" b="-2"/>
          <a:stretch/>
        </p:blipFill>
        <p:spPr>
          <a:xfrm>
            <a:off x="2933750" y="3791375"/>
            <a:ext cx="1122575" cy="86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/>
          </a:blip>
          <a:srcRect l="58405" t="6152" r="25695" b="78891"/>
          <a:stretch/>
        </p:blipFill>
        <p:spPr>
          <a:xfrm>
            <a:off x="5172850" y="984350"/>
            <a:ext cx="1076024" cy="58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l="48605" t="70224" r="34807" b="7506"/>
          <a:stretch/>
        </p:blipFill>
        <p:spPr>
          <a:xfrm>
            <a:off x="4500450" y="3504100"/>
            <a:ext cx="1122575" cy="86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4">
            <a:alphaModFix/>
          </a:blip>
          <a:srcRect l="68735" t="74787" r="14677" b="2943"/>
          <a:stretch/>
        </p:blipFill>
        <p:spPr>
          <a:xfrm>
            <a:off x="5876700" y="3684175"/>
            <a:ext cx="1122575" cy="86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 l="79293" t="7111" r="4807" b="76682"/>
          <a:stretch/>
        </p:blipFill>
        <p:spPr>
          <a:xfrm>
            <a:off x="6600500" y="1019150"/>
            <a:ext cx="1076024" cy="629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6"/>
          <p:cNvGrpSpPr/>
          <p:nvPr/>
        </p:nvGrpSpPr>
        <p:grpSpPr>
          <a:xfrm>
            <a:off x="1188050" y="3487150"/>
            <a:ext cx="1713075" cy="790363"/>
            <a:chOff x="1188050" y="3487150"/>
            <a:chExt cx="1713075" cy="790363"/>
          </a:xfrm>
        </p:grpSpPr>
        <p:pic>
          <p:nvPicPr>
            <p:cNvPr id="107" name="Google Shape;107;p16"/>
            <p:cNvPicPr preferRelativeResize="0"/>
            <p:nvPr/>
          </p:nvPicPr>
          <p:blipFill rotWithShape="1">
            <a:blip r:embed="rId4">
              <a:alphaModFix/>
            </a:blip>
            <a:srcRect t="70081" r="75181" b="14963"/>
            <a:stretch/>
          </p:blipFill>
          <p:spPr>
            <a:xfrm>
              <a:off x="1188050" y="3487150"/>
              <a:ext cx="1679677" cy="58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6"/>
            <p:cNvPicPr preferRelativeResize="0"/>
            <p:nvPr/>
          </p:nvPicPr>
          <p:blipFill rotWithShape="1">
            <a:blip r:embed="rId4">
              <a:alphaModFix/>
            </a:blip>
            <a:srcRect t="87590" r="74688" b="7009"/>
            <a:stretch/>
          </p:blipFill>
          <p:spPr>
            <a:xfrm>
              <a:off x="1188050" y="4067863"/>
              <a:ext cx="1713075" cy="2096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946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>
            <a:spLocks noGrp="1"/>
          </p:cNvSpPr>
          <p:nvPr>
            <p:ph type="body" idx="4294967295"/>
          </p:nvPr>
        </p:nvSpPr>
        <p:spPr>
          <a:xfrm>
            <a:off x="0" y="5353275"/>
            <a:ext cx="3688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comes our magic!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7"/>
          <p:cNvSpPr/>
          <p:nvPr/>
        </p:nvSpPr>
        <p:spPr>
          <a:xfrm flipH="1">
            <a:off x="3250" y="0"/>
            <a:ext cx="9144000" cy="1263600"/>
          </a:xfrm>
          <a:prstGeom prst="rect">
            <a:avLst/>
          </a:prstGeom>
          <a:gradFill>
            <a:gsLst>
              <a:gs pos="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4294967295"/>
          </p:nvPr>
        </p:nvSpPr>
        <p:spPr>
          <a:xfrm>
            <a:off x="370425" y="610300"/>
            <a:ext cx="34320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magic weapon 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-248003" y="54312"/>
            <a:ext cx="273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9" name="Google Shape;119;p17"/>
          <p:cNvCxnSpPr/>
          <p:nvPr/>
        </p:nvCxnSpPr>
        <p:spPr>
          <a:xfrm>
            <a:off x="455744" y="530699"/>
            <a:ext cx="1386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725" y="295525"/>
            <a:ext cx="4597349" cy="2893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8"/>
          <p:cNvGrpSpPr/>
          <p:nvPr/>
        </p:nvGrpSpPr>
        <p:grpSpPr>
          <a:xfrm>
            <a:off x="528725" y="2094150"/>
            <a:ext cx="2679600" cy="1260000"/>
            <a:chOff x="385850" y="3610575"/>
            <a:chExt cx="2679600" cy="1260000"/>
          </a:xfrm>
        </p:grpSpPr>
        <p:sp>
          <p:nvSpPr>
            <p:cNvPr id="126" name="Google Shape;126;p18"/>
            <p:cNvSpPr/>
            <p:nvPr/>
          </p:nvSpPr>
          <p:spPr>
            <a:xfrm>
              <a:off x="385850" y="3610575"/>
              <a:ext cx="2679600" cy="1260000"/>
            </a:xfrm>
            <a:prstGeom prst="roundRect">
              <a:avLst>
                <a:gd name="adj" fmla="val 30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 txBox="1"/>
            <p:nvPr/>
          </p:nvSpPr>
          <p:spPr>
            <a:xfrm>
              <a:off x="1360225" y="3871125"/>
              <a:ext cx="1577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Single sign-on system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28" name="Google Shape;128;p18"/>
            <p:cNvGrpSpPr/>
            <p:nvPr/>
          </p:nvGrpSpPr>
          <p:grpSpPr>
            <a:xfrm>
              <a:off x="549675" y="3956099"/>
              <a:ext cx="668400" cy="600300"/>
              <a:chOff x="911675" y="3514899"/>
              <a:chExt cx="668400" cy="600300"/>
            </a:xfrm>
          </p:grpSpPr>
          <p:sp>
            <p:nvSpPr>
              <p:cNvPr id="129" name="Google Shape;129;p18"/>
              <p:cNvSpPr/>
              <p:nvPr/>
            </p:nvSpPr>
            <p:spPr>
              <a:xfrm>
                <a:off x="911675" y="3514899"/>
                <a:ext cx="668400" cy="600300"/>
              </a:xfrm>
              <a:prstGeom prst="roundRect">
                <a:avLst>
                  <a:gd name="adj" fmla="val 4497"/>
                </a:avLst>
              </a:prstGeom>
              <a:solidFill>
                <a:srgbClr val="547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30" name="Google Shape;130;p18"/>
              <p:cNvPicPr preferRelativeResize="0"/>
              <p:nvPr/>
            </p:nvPicPr>
            <p:blipFill>
              <a:blip r:embed="rId4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5025" y="3584199"/>
                <a:ext cx="461700" cy="461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1" name="Google Shape;131;p18"/>
          <p:cNvGrpSpPr/>
          <p:nvPr/>
        </p:nvGrpSpPr>
        <p:grpSpPr>
          <a:xfrm>
            <a:off x="3477363" y="3610575"/>
            <a:ext cx="2679600" cy="1260000"/>
            <a:chOff x="3291638" y="3610575"/>
            <a:chExt cx="2679600" cy="1260000"/>
          </a:xfrm>
        </p:grpSpPr>
        <p:sp>
          <p:nvSpPr>
            <p:cNvPr id="132" name="Google Shape;132;p18"/>
            <p:cNvSpPr/>
            <p:nvPr/>
          </p:nvSpPr>
          <p:spPr>
            <a:xfrm>
              <a:off x="3291638" y="3610575"/>
              <a:ext cx="2679600" cy="1260000"/>
            </a:xfrm>
            <a:prstGeom prst="roundRect">
              <a:avLst>
                <a:gd name="adj" fmla="val 30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 txBox="1"/>
            <p:nvPr/>
          </p:nvSpPr>
          <p:spPr>
            <a:xfrm>
              <a:off x="4266013" y="3871125"/>
              <a:ext cx="1577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Tailored data</a:t>
              </a:r>
              <a:b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overview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3455463" y="3956099"/>
              <a:ext cx="668400" cy="600300"/>
            </a:xfrm>
            <a:prstGeom prst="roundRect">
              <a:avLst>
                <a:gd name="adj" fmla="val 4497"/>
              </a:avLst>
            </a:prstGeom>
            <a:solidFill>
              <a:srgbClr val="2B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" name="Google Shape;135;p18"/>
            <p:cNvPicPr preferRelativeResize="0"/>
            <p:nvPr/>
          </p:nvPicPr>
          <p:blipFill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5000" y="4075850"/>
              <a:ext cx="360750" cy="360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18"/>
          <p:cNvGrpSpPr/>
          <p:nvPr/>
        </p:nvGrpSpPr>
        <p:grpSpPr>
          <a:xfrm>
            <a:off x="6426025" y="3610575"/>
            <a:ext cx="2499700" cy="1260000"/>
            <a:chOff x="6197425" y="3610575"/>
            <a:chExt cx="2499700" cy="1260000"/>
          </a:xfrm>
        </p:grpSpPr>
        <p:sp>
          <p:nvSpPr>
            <p:cNvPr id="137" name="Google Shape;137;p18"/>
            <p:cNvSpPr/>
            <p:nvPr/>
          </p:nvSpPr>
          <p:spPr>
            <a:xfrm>
              <a:off x="6197425" y="3610575"/>
              <a:ext cx="2441700" cy="1260000"/>
            </a:xfrm>
            <a:prstGeom prst="roundRect">
              <a:avLst>
                <a:gd name="adj" fmla="val 30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 txBox="1"/>
            <p:nvPr/>
          </p:nvSpPr>
          <p:spPr>
            <a:xfrm>
              <a:off x="7120025" y="3871134"/>
              <a:ext cx="1577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Handy activity 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log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361250" y="3956108"/>
              <a:ext cx="668400" cy="600300"/>
            </a:xfrm>
            <a:prstGeom prst="roundRect">
              <a:avLst>
                <a:gd name="adj" fmla="val 4497"/>
              </a:avLst>
            </a:prstGeom>
            <a:solidFill>
              <a:srgbClr val="778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" name="Google Shape;140;p18"/>
            <p:cNvPicPr preferRelativeResize="0"/>
            <p:nvPr/>
          </p:nvPicPr>
          <p:blipFill>
            <a:blip r:embed="rId6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5095" y="4097623"/>
              <a:ext cx="360711" cy="360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8"/>
          <p:cNvGrpSpPr/>
          <p:nvPr/>
        </p:nvGrpSpPr>
        <p:grpSpPr>
          <a:xfrm>
            <a:off x="528725" y="3643203"/>
            <a:ext cx="2679600" cy="1260000"/>
            <a:chOff x="385850" y="2109928"/>
            <a:chExt cx="2679600" cy="1260000"/>
          </a:xfrm>
        </p:grpSpPr>
        <p:sp>
          <p:nvSpPr>
            <p:cNvPr id="142" name="Google Shape;142;p18"/>
            <p:cNvSpPr/>
            <p:nvPr/>
          </p:nvSpPr>
          <p:spPr>
            <a:xfrm>
              <a:off x="385850" y="2109928"/>
              <a:ext cx="2679600" cy="1260000"/>
            </a:xfrm>
            <a:prstGeom prst="roundRect">
              <a:avLst>
                <a:gd name="adj" fmla="val 30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1360225" y="2370478"/>
              <a:ext cx="1577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Easy-to-use input mode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549675" y="2455453"/>
              <a:ext cx="668400" cy="600300"/>
            </a:xfrm>
            <a:prstGeom prst="roundRect">
              <a:avLst>
                <a:gd name="adj" fmla="val 4497"/>
              </a:avLst>
            </a:prstGeom>
            <a:solidFill>
              <a:srgbClr val="C0E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5" name="Google Shape;145;p18"/>
            <p:cNvPicPr preferRelativeResize="0"/>
            <p:nvPr/>
          </p:nvPicPr>
          <p:blipFill>
            <a:blip r:embed="rId7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500" y="2519589"/>
              <a:ext cx="420750" cy="440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18"/>
          <p:cNvSpPr txBox="1"/>
          <p:nvPr/>
        </p:nvSpPr>
        <p:spPr>
          <a:xfrm>
            <a:off x="452525" y="629400"/>
            <a:ext cx="3293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 for the Economists</a:t>
            </a:r>
            <a:endParaRPr sz="24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700" scaled="0"/>
        </a:gra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 Sign-on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2" name="Google Shape;152;p19"/>
          <p:cNvGrpSpPr/>
          <p:nvPr/>
        </p:nvGrpSpPr>
        <p:grpSpPr>
          <a:xfrm>
            <a:off x="1234425" y="841555"/>
            <a:ext cx="6675053" cy="3808074"/>
            <a:chOff x="1053629" y="733500"/>
            <a:chExt cx="7036741" cy="4261974"/>
          </a:xfrm>
        </p:grpSpPr>
        <p:pic>
          <p:nvPicPr>
            <p:cNvPr id="153" name="Google Shape;15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53629" y="733500"/>
              <a:ext cx="7036741" cy="4261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2885" y="771022"/>
              <a:ext cx="6619606" cy="4011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9"/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3195" y="770994"/>
              <a:ext cx="6939000" cy="4146300"/>
            </a:xfrm>
            <a:prstGeom prst="roundRect">
              <a:avLst>
                <a:gd name="adj" fmla="val 4461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700" scaled="0"/>
        </a:gra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 Sign-on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1" name="Google Shape;161;p20"/>
          <p:cNvGrpSpPr/>
          <p:nvPr/>
        </p:nvGrpSpPr>
        <p:grpSpPr>
          <a:xfrm>
            <a:off x="1234425" y="841555"/>
            <a:ext cx="6675053" cy="3808074"/>
            <a:chOff x="1053629" y="733500"/>
            <a:chExt cx="7036741" cy="4261974"/>
          </a:xfrm>
        </p:grpSpPr>
        <p:pic>
          <p:nvPicPr>
            <p:cNvPr id="162" name="Google Shape;16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53629" y="733500"/>
              <a:ext cx="7036741" cy="4261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2885" y="771022"/>
              <a:ext cx="6619606" cy="4011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3195" y="770994"/>
              <a:ext cx="6939000" cy="4146300"/>
            </a:xfrm>
            <a:prstGeom prst="roundRect">
              <a:avLst>
                <a:gd name="adj" fmla="val 4461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F5C"/>
            </a:gs>
            <a:gs pos="100000">
              <a:srgbClr val="045962"/>
            </a:gs>
          </a:gsLst>
          <a:lin ang="5400700" scaled="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37" y="841534"/>
            <a:ext cx="6675121" cy="380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146" y="871596"/>
            <a:ext cx="6597000" cy="3763200"/>
          </a:xfrm>
          <a:prstGeom prst="roundRect">
            <a:avLst>
              <a:gd name="adj" fmla="val 5009"/>
            </a:avLst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 KPI input modal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6625" y="878875"/>
            <a:ext cx="2602800" cy="3731700"/>
          </a:xfrm>
          <a:prstGeom prst="roundRect">
            <a:avLst>
              <a:gd name="adj" fmla="val 73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1741</Words>
  <Application>Microsoft Macintosh PowerPoint</Application>
  <PresentationFormat>On-screen Show (16:9)</PresentationFormat>
  <Paragraphs>144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Helvetica Neue Light</vt:lpstr>
      <vt:lpstr>Helvetica Neue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Sign-on</vt:lpstr>
      <vt:lpstr>Single Sign-on</vt:lpstr>
      <vt:lpstr>Simple KPI input modal</vt:lpstr>
      <vt:lpstr>Simple KPI input modal</vt:lpstr>
      <vt:lpstr>Customized data overview </vt:lpstr>
      <vt:lpstr>Customized data overview</vt:lpstr>
      <vt:lpstr>Accessible Activity log</vt:lpstr>
      <vt:lpstr>PowerPoint Presentation</vt:lpstr>
      <vt:lpstr>Gatekeeper tools</vt:lpstr>
      <vt:lpstr>Holistic Progress Overview</vt:lpstr>
      <vt:lpstr>Guided KPI creation</vt:lpstr>
      <vt:lpstr>Guided KPI creation</vt:lpstr>
      <vt:lpstr>KPI Management</vt:lpstr>
      <vt:lpstr>Circle and User overview</vt:lpstr>
      <vt:lpstr>PowerPoint Presentation</vt:lpstr>
      <vt:lpstr>What's next?</vt:lpstr>
      <vt:lpstr>Notifications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9</cp:revision>
  <dcterms:modified xsi:type="dcterms:W3CDTF">2023-11-03T18:00:07Z</dcterms:modified>
  <cp:category/>
</cp:coreProperties>
</file>